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4" r:id="rId5"/>
    <p:sldId id="288" r:id="rId6"/>
    <p:sldId id="261" r:id="rId7"/>
    <p:sldId id="275" r:id="rId8"/>
    <p:sldId id="268" r:id="rId9"/>
    <p:sldId id="263" r:id="rId10"/>
    <p:sldId id="279" r:id="rId11"/>
    <p:sldId id="28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19B9"/>
    <a:srgbClr val="0B262F"/>
    <a:srgbClr val="103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9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PowerPoint]Sheet1'!$A$3</c:f>
              <c:strCache>
                <c:ptCount val="1"/>
                <c:pt idx="0">
                  <c:v>MC PLANO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'[Chart in Microsoft PowerPoint]Sheet1'!$B$1:$U$2</c:f>
              <c:multiLvlStrCache>
                <c:ptCount val="20"/>
                <c:lvl>
                  <c:pt idx="0">
                    <c:v>ASSESSOR</c:v>
                  </c:pt>
                  <c:pt idx="1">
                    <c:v>TELEPSYCH</c:v>
                  </c:pt>
                  <c:pt idx="2">
                    <c:v>ASSESSOR</c:v>
                  </c:pt>
                  <c:pt idx="3">
                    <c:v>TELEPSYCH</c:v>
                  </c:pt>
                  <c:pt idx="4">
                    <c:v>ASSESSOR</c:v>
                  </c:pt>
                  <c:pt idx="5">
                    <c:v>TELEPSYCH</c:v>
                  </c:pt>
                  <c:pt idx="6">
                    <c:v>ASSESSOR</c:v>
                  </c:pt>
                  <c:pt idx="7">
                    <c:v>TELEPSYCH</c:v>
                  </c:pt>
                  <c:pt idx="8">
                    <c:v>ASSESSOR</c:v>
                  </c:pt>
                  <c:pt idx="9">
                    <c:v>TELEPSYCH</c:v>
                  </c:pt>
                  <c:pt idx="10">
                    <c:v>ASSESSOR</c:v>
                  </c:pt>
                  <c:pt idx="11">
                    <c:v>TELEPSYCH</c:v>
                  </c:pt>
                  <c:pt idx="12">
                    <c:v>ASSESSOR</c:v>
                  </c:pt>
                  <c:pt idx="13">
                    <c:v>TELEPSYCH</c:v>
                  </c:pt>
                  <c:pt idx="14">
                    <c:v>ASSESSOR</c:v>
                  </c:pt>
                  <c:pt idx="15">
                    <c:v>TELEPSYCH</c:v>
                  </c:pt>
                  <c:pt idx="16">
                    <c:v>ASSESSOR</c:v>
                  </c:pt>
                  <c:pt idx="17">
                    <c:v>TELEPSYCH</c:v>
                  </c:pt>
                  <c:pt idx="18">
                    <c:v>ASSESSOR</c:v>
                  </c:pt>
                  <c:pt idx="19">
                    <c:v>TELEPSYCH</c:v>
                  </c:pt>
                </c:lvl>
                <c:lvl>
                  <c:pt idx="0">
                    <c:v>Sep-14</c:v>
                  </c:pt>
                  <c:pt idx="2">
                    <c:v>Oct-14</c:v>
                  </c:pt>
                  <c:pt idx="4">
                    <c:v>Nov-14</c:v>
                  </c:pt>
                  <c:pt idx="6">
                    <c:v>Dec-14</c:v>
                  </c:pt>
                  <c:pt idx="8">
                    <c:v>Jan-15</c:v>
                  </c:pt>
                  <c:pt idx="10">
                    <c:v>Feb-15</c:v>
                  </c:pt>
                  <c:pt idx="12">
                    <c:v>Mar-15</c:v>
                  </c:pt>
                  <c:pt idx="14">
                    <c:v>Apr-15</c:v>
                  </c:pt>
                  <c:pt idx="16">
                    <c:v>May-15</c:v>
                  </c:pt>
                  <c:pt idx="18">
                    <c:v>Jun-15</c:v>
                  </c:pt>
                </c:lvl>
              </c:multiLvlStrCache>
            </c:multiLvlStrRef>
          </c:cat>
          <c:val>
            <c:numRef>
              <c:f>'[Chart in Microsoft PowerPoint]Sheet1'!$B$3:$U$3</c:f>
              <c:numCache>
                <c:formatCode>General</c:formatCode>
                <c:ptCount val="20"/>
                <c:pt idx="1">
                  <c:v>5</c:v>
                </c:pt>
                <c:pt idx="2">
                  <c:v>132</c:v>
                </c:pt>
                <c:pt idx="3">
                  <c:v>9</c:v>
                </c:pt>
                <c:pt idx="4">
                  <c:v>130</c:v>
                </c:pt>
                <c:pt idx="5">
                  <c:v>15</c:v>
                </c:pt>
                <c:pt idx="6">
                  <c:v>106</c:v>
                </c:pt>
                <c:pt idx="7">
                  <c:v>27</c:v>
                </c:pt>
                <c:pt idx="8">
                  <c:v>143</c:v>
                </c:pt>
                <c:pt idx="9">
                  <c:v>54</c:v>
                </c:pt>
                <c:pt idx="10">
                  <c:v>116</c:v>
                </c:pt>
                <c:pt idx="11">
                  <c:v>33</c:v>
                </c:pt>
                <c:pt idx="12">
                  <c:v>158</c:v>
                </c:pt>
                <c:pt idx="13">
                  <c:v>51</c:v>
                </c:pt>
                <c:pt idx="14">
                  <c:v>136</c:v>
                </c:pt>
                <c:pt idx="15">
                  <c:v>39</c:v>
                </c:pt>
                <c:pt idx="16">
                  <c:v>162</c:v>
                </c:pt>
                <c:pt idx="17">
                  <c:v>48</c:v>
                </c:pt>
                <c:pt idx="18">
                  <c:v>127</c:v>
                </c:pt>
                <c:pt idx="19">
                  <c:v>57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PowerPoint]Sheet1'!$A$4</c:f>
              <c:strCache>
                <c:ptCount val="1"/>
                <c:pt idx="0">
                  <c:v>MC LEWISVILLE</c:v>
                </c:pt>
              </c:strCache>
            </c:strRef>
          </c:tx>
          <c:invertIfNegative val="0"/>
          <c:cat>
            <c:multiLvlStrRef>
              <c:f>'[Chart in Microsoft PowerPoint]Sheet1'!$B$1:$U$2</c:f>
              <c:multiLvlStrCache>
                <c:ptCount val="20"/>
                <c:lvl>
                  <c:pt idx="0">
                    <c:v>ASSESSOR</c:v>
                  </c:pt>
                  <c:pt idx="1">
                    <c:v>TELEPSYCH</c:v>
                  </c:pt>
                  <c:pt idx="2">
                    <c:v>ASSESSOR</c:v>
                  </c:pt>
                  <c:pt idx="3">
                    <c:v>TELEPSYCH</c:v>
                  </c:pt>
                  <c:pt idx="4">
                    <c:v>ASSESSOR</c:v>
                  </c:pt>
                  <c:pt idx="5">
                    <c:v>TELEPSYCH</c:v>
                  </c:pt>
                  <c:pt idx="6">
                    <c:v>ASSESSOR</c:v>
                  </c:pt>
                  <c:pt idx="7">
                    <c:v>TELEPSYCH</c:v>
                  </c:pt>
                  <c:pt idx="8">
                    <c:v>ASSESSOR</c:v>
                  </c:pt>
                  <c:pt idx="9">
                    <c:v>TELEPSYCH</c:v>
                  </c:pt>
                  <c:pt idx="10">
                    <c:v>ASSESSOR</c:v>
                  </c:pt>
                  <c:pt idx="11">
                    <c:v>TELEPSYCH</c:v>
                  </c:pt>
                  <c:pt idx="12">
                    <c:v>ASSESSOR</c:v>
                  </c:pt>
                  <c:pt idx="13">
                    <c:v>TELEPSYCH</c:v>
                  </c:pt>
                  <c:pt idx="14">
                    <c:v>ASSESSOR</c:v>
                  </c:pt>
                  <c:pt idx="15">
                    <c:v>TELEPSYCH</c:v>
                  </c:pt>
                  <c:pt idx="16">
                    <c:v>ASSESSOR</c:v>
                  </c:pt>
                  <c:pt idx="17">
                    <c:v>TELEPSYCH</c:v>
                  </c:pt>
                  <c:pt idx="18">
                    <c:v>ASSESSOR</c:v>
                  </c:pt>
                  <c:pt idx="19">
                    <c:v>TELEPSYCH</c:v>
                  </c:pt>
                </c:lvl>
                <c:lvl>
                  <c:pt idx="0">
                    <c:v>Sep-14</c:v>
                  </c:pt>
                  <c:pt idx="2">
                    <c:v>Oct-14</c:v>
                  </c:pt>
                  <c:pt idx="4">
                    <c:v>Nov-14</c:v>
                  </c:pt>
                  <c:pt idx="6">
                    <c:v>Dec-14</c:v>
                  </c:pt>
                  <c:pt idx="8">
                    <c:v>Jan-15</c:v>
                  </c:pt>
                  <c:pt idx="10">
                    <c:v>Feb-15</c:v>
                  </c:pt>
                  <c:pt idx="12">
                    <c:v>Mar-15</c:v>
                  </c:pt>
                  <c:pt idx="14">
                    <c:v>Apr-15</c:v>
                  </c:pt>
                  <c:pt idx="16">
                    <c:v>May-15</c:v>
                  </c:pt>
                  <c:pt idx="18">
                    <c:v>Jun-15</c:v>
                  </c:pt>
                </c:lvl>
              </c:multiLvlStrCache>
            </c:multiLvlStrRef>
          </c:cat>
          <c:val>
            <c:numRef>
              <c:f>'[Chart in Microsoft PowerPoint]Sheet1'!$B$4:$U$4</c:f>
              <c:numCache>
                <c:formatCode>General</c:formatCode>
                <c:ptCount val="20"/>
                <c:pt idx="1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28</c:v>
                </c:pt>
                <c:pt idx="7">
                  <c:v>4</c:v>
                </c:pt>
                <c:pt idx="8">
                  <c:v>28</c:v>
                </c:pt>
                <c:pt idx="9">
                  <c:v>2</c:v>
                </c:pt>
                <c:pt idx="10">
                  <c:v>16</c:v>
                </c:pt>
                <c:pt idx="11">
                  <c:v>6</c:v>
                </c:pt>
                <c:pt idx="12">
                  <c:v>36</c:v>
                </c:pt>
                <c:pt idx="13">
                  <c:v>11</c:v>
                </c:pt>
                <c:pt idx="14">
                  <c:v>38</c:v>
                </c:pt>
                <c:pt idx="15">
                  <c:v>8</c:v>
                </c:pt>
                <c:pt idx="16">
                  <c:v>21</c:v>
                </c:pt>
                <c:pt idx="17">
                  <c:v>7</c:v>
                </c:pt>
                <c:pt idx="18">
                  <c:v>4</c:v>
                </c:pt>
                <c:pt idx="1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31904"/>
        <c:axId val="40354176"/>
      </c:barChart>
      <c:catAx>
        <c:axId val="4033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40354176"/>
        <c:crosses val="autoZero"/>
        <c:auto val="1"/>
        <c:lblAlgn val="ctr"/>
        <c:lblOffset val="100"/>
        <c:noMultiLvlLbl val="0"/>
      </c:catAx>
      <c:valAx>
        <c:axId val="403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3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'Master Timeline'!$A$32</c:f>
              <c:strCache>
                <c:ptCount val="1"/>
                <c:pt idx="0">
                  <c:v>Monthly Patient Volume Total</c:v>
                </c:pt>
              </c:strCache>
            </c:strRef>
          </c:tx>
          <c:marker>
            <c:symbol val="square"/>
            <c:size val="9"/>
          </c:marker>
          <c:dPt>
            <c:idx val="22"/>
            <c:marker>
              <c:spPr>
                <a:solidFill>
                  <a:srgbClr val="FF0000"/>
                </a:solidFill>
              </c:spPr>
            </c:marker>
            <c:bubble3D val="0"/>
          </c:dPt>
          <c:cat>
            <c:numRef>
              <c:f>'Master Timeline'!$B$31:$AD$31</c:f>
              <c:numCache>
                <c:formatCode>mmm\-yy</c:formatCode>
                <c:ptCount val="29"/>
                <c:pt idx="0">
                  <c:v>41896</c:v>
                </c:pt>
                <c:pt idx="1">
                  <c:v>41926</c:v>
                </c:pt>
                <c:pt idx="2">
                  <c:v>41957</c:v>
                </c:pt>
                <c:pt idx="3">
                  <c:v>41987</c:v>
                </c:pt>
                <c:pt idx="4">
                  <c:v>42018</c:v>
                </c:pt>
                <c:pt idx="5">
                  <c:v>42049</c:v>
                </c:pt>
                <c:pt idx="6">
                  <c:v>42077</c:v>
                </c:pt>
                <c:pt idx="7">
                  <c:v>42108</c:v>
                </c:pt>
                <c:pt idx="8">
                  <c:v>42138</c:v>
                </c:pt>
                <c:pt idx="9">
                  <c:v>42169</c:v>
                </c:pt>
                <c:pt idx="10">
                  <c:v>42199</c:v>
                </c:pt>
                <c:pt idx="11">
                  <c:v>42230</c:v>
                </c:pt>
                <c:pt idx="12">
                  <c:v>42261</c:v>
                </c:pt>
                <c:pt idx="13">
                  <c:v>42291</c:v>
                </c:pt>
                <c:pt idx="14">
                  <c:v>42322</c:v>
                </c:pt>
                <c:pt idx="15">
                  <c:v>42352</c:v>
                </c:pt>
                <c:pt idx="16">
                  <c:v>42383</c:v>
                </c:pt>
                <c:pt idx="17">
                  <c:v>42414</c:v>
                </c:pt>
                <c:pt idx="18">
                  <c:v>42322</c:v>
                </c:pt>
                <c:pt idx="19">
                  <c:v>42352</c:v>
                </c:pt>
                <c:pt idx="20">
                  <c:v>42383</c:v>
                </c:pt>
                <c:pt idx="21">
                  <c:v>42414</c:v>
                </c:pt>
                <c:pt idx="22">
                  <c:v>42443</c:v>
                </c:pt>
                <c:pt idx="23">
                  <c:v>42474</c:v>
                </c:pt>
                <c:pt idx="24">
                  <c:v>42504</c:v>
                </c:pt>
                <c:pt idx="25">
                  <c:v>42535</c:v>
                </c:pt>
                <c:pt idx="26">
                  <c:v>42565</c:v>
                </c:pt>
                <c:pt idx="27">
                  <c:v>42596</c:v>
                </c:pt>
                <c:pt idx="28">
                  <c:v>42627</c:v>
                </c:pt>
              </c:numCache>
            </c:numRef>
          </c:cat>
          <c:val>
            <c:numRef>
              <c:f>'Master Timeline'!$B$32:$AD$32</c:f>
              <c:numCache>
                <c:formatCode>0</c:formatCode>
                <c:ptCount val="29"/>
                <c:pt idx="0">
                  <c:v>5</c:v>
                </c:pt>
                <c:pt idx="1">
                  <c:v>9</c:v>
                </c:pt>
                <c:pt idx="2">
                  <c:v>15</c:v>
                </c:pt>
                <c:pt idx="3">
                  <c:v>42</c:v>
                </c:pt>
                <c:pt idx="4">
                  <c:v>127</c:v>
                </c:pt>
                <c:pt idx="5">
                  <c:v>79</c:v>
                </c:pt>
                <c:pt idx="6">
                  <c:v>89</c:v>
                </c:pt>
                <c:pt idx="7">
                  <c:v>64</c:v>
                </c:pt>
                <c:pt idx="8">
                  <c:v>172</c:v>
                </c:pt>
                <c:pt idx="9">
                  <c:v>238</c:v>
                </c:pt>
                <c:pt idx="10">
                  <c:v>252</c:v>
                </c:pt>
                <c:pt idx="11">
                  <c:v>657</c:v>
                </c:pt>
                <c:pt idx="12">
                  <c:v>686</c:v>
                </c:pt>
                <c:pt idx="13">
                  <c:v>695.66666666666674</c:v>
                </c:pt>
                <c:pt idx="14">
                  <c:v>695.66666666666674</c:v>
                </c:pt>
                <c:pt idx="15">
                  <c:v>695.66666666666674</c:v>
                </c:pt>
                <c:pt idx="16">
                  <c:v>695.66666666666674</c:v>
                </c:pt>
                <c:pt idx="17">
                  <c:v>695.66666666666674</c:v>
                </c:pt>
                <c:pt idx="18">
                  <c:v>695.66666666666674</c:v>
                </c:pt>
                <c:pt idx="19">
                  <c:v>695.66666666666674</c:v>
                </c:pt>
                <c:pt idx="20">
                  <c:v>695.66666666666674</c:v>
                </c:pt>
                <c:pt idx="21">
                  <c:v>695.66666666666674</c:v>
                </c:pt>
                <c:pt idx="22">
                  <c:v>695.66666666666674</c:v>
                </c:pt>
                <c:pt idx="23">
                  <c:v>695.66666666666674</c:v>
                </c:pt>
                <c:pt idx="24">
                  <c:v>695.66666666666674</c:v>
                </c:pt>
                <c:pt idx="25">
                  <c:v>695.66666666666674</c:v>
                </c:pt>
                <c:pt idx="26">
                  <c:v>695.66666666666674</c:v>
                </c:pt>
                <c:pt idx="27">
                  <c:v>695.66666666666674</c:v>
                </c:pt>
                <c:pt idx="28">
                  <c:v>695.66666666666674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9817600"/>
        <c:axId val="39819520"/>
      </c:lineChart>
      <c:dateAx>
        <c:axId val="39817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Month-Year</a:t>
                </a:r>
              </a:p>
            </c:rich>
          </c:tx>
          <c:layout/>
          <c:overlay val="0"/>
        </c:title>
        <c:numFmt formatCode="mmm\-yy" sourceLinked="0"/>
        <c:majorTickMark val="none"/>
        <c:minorTickMark val="none"/>
        <c:tickLblPos val="nextTo"/>
        <c:crossAx val="39819520"/>
        <c:crosses val="autoZero"/>
        <c:auto val="1"/>
        <c:lblOffset val="100"/>
        <c:baseTimeUnit val="days"/>
      </c:dateAx>
      <c:valAx>
        <c:axId val="39819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TelePsych Consults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9817600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solidFill>
      <a:schemeClr val="tx1">
        <a:lumMod val="50000"/>
        <a:lumOff val="5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891321962519396E-2"/>
          <c:y val="8.5028176716550524E-2"/>
          <c:w val="0.63064794927430357"/>
          <c:h val="0.8060299144013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METRICS!$A$2</c:f>
              <c:strCache>
                <c:ptCount val="1"/>
                <c:pt idx="0">
                  <c:v>INTEGRATED PATIENT PANEL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METRICS!$B$1:$P$1</c:f>
              <c:numCache>
                <c:formatCode>mmm\-yy</c:formatCode>
                <c:ptCount val="15"/>
                <c:pt idx="0">
                  <c:v>41730</c:v>
                </c:pt>
                <c:pt idx="1">
                  <c:v>41760</c:v>
                </c:pt>
                <c:pt idx="2">
                  <c:v>41791</c:v>
                </c:pt>
                <c:pt idx="3">
                  <c:v>41821</c:v>
                </c:pt>
                <c:pt idx="4">
                  <c:v>41852</c:v>
                </c:pt>
                <c:pt idx="5">
                  <c:v>41883</c:v>
                </c:pt>
                <c:pt idx="6">
                  <c:v>41913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42095</c:v>
                </c:pt>
                <c:pt idx="13">
                  <c:v>42125</c:v>
                </c:pt>
                <c:pt idx="14">
                  <c:v>42156</c:v>
                </c:pt>
              </c:numCache>
            </c:numRef>
          </c:cat>
          <c:val>
            <c:numRef>
              <c:f>METRICS!$B$2:$P$2</c:f>
              <c:numCache>
                <c:formatCode>General</c:formatCode>
                <c:ptCount val="15"/>
                <c:pt idx="0">
                  <c:v>6</c:v>
                </c:pt>
                <c:pt idx="1">
                  <c:v>5</c:v>
                </c:pt>
                <c:pt idx="2">
                  <c:v>14</c:v>
                </c:pt>
                <c:pt idx="3">
                  <c:v>16</c:v>
                </c:pt>
                <c:pt idx="4">
                  <c:v>19</c:v>
                </c:pt>
                <c:pt idx="5">
                  <c:v>20</c:v>
                </c:pt>
                <c:pt idx="6">
                  <c:v>28</c:v>
                </c:pt>
                <c:pt idx="7">
                  <c:v>32</c:v>
                </c:pt>
                <c:pt idx="8">
                  <c:v>24</c:v>
                </c:pt>
                <c:pt idx="9">
                  <c:v>116</c:v>
                </c:pt>
                <c:pt idx="10">
                  <c:v>174</c:v>
                </c:pt>
                <c:pt idx="11">
                  <c:v>181</c:v>
                </c:pt>
                <c:pt idx="12">
                  <c:v>194</c:v>
                </c:pt>
                <c:pt idx="13">
                  <c:v>166</c:v>
                </c:pt>
                <c:pt idx="14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43744"/>
        <c:axId val="188704640"/>
      </c:barChart>
      <c:dateAx>
        <c:axId val="161343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8704640"/>
        <c:crosses val="autoZero"/>
        <c:auto val="1"/>
        <c:lblOffset val="100"/>
        <c:baseTimeUnit val="months"/>
      </c:dateAx>
      <c:valAx>
        <c:axId val="18870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43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METRICS!$H$24</c:f>
              <c:strCache>
                <c:ptCount val="1"/>
                <c:pt idx="0">
                  <c:v>PERCENT OF PATIENTS WITH CONTROLLED HTN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METRICS!$I$23:$O$23</c:f>
              <c:numCache>
                <c:formatCode>mmm\-yy</c:formatCode>
                <c:ptCount val="7"/>
                <c:pt idx="0">
                  <c:v>41944</c:v>
                </c:pt>
                <c:pt idx="1">
                  <c:v>41974</c:v>
                </c:pt>
                <c:pt idx="2">
                  <c:v>42005</c:v>
                </c:pt>
                <c:pt idx="3">
                  <c:v>42036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</c:numCache>
            </c:numRef>
          </c:cat>
          <c:val>
            <c:numRef>
              <c:f>METRICS!$I$24:$O$24</c:f>
              <c:numCache>
                <c:formatCode>0.00%</c:formatCode>
                <c:ptCount val="7"/>
                <c:pt idx="0">
                  <c:v>0.65068493150684936</c:v>
                </c:pt>
                <c:pt idx="1">
                  <c:v>0.7814569536423841</c:v>
                </c:pt>
                <c:pt idx="2">
                  <c:v>0.45303867403314918</c:v>
                </c:pt>
                <c:pt idx="3">
                  <c:v>0.75294117647058822</c:v>
                </c:pt>
                <c:pt idx="4">
                  <c:v>0.60194174757281549</c:v>
                </c:pt>
                <c:pt idx="5">
                  <c:v>0.49100257069408743</c:v>
                </c:pt>
                <c:pt idx="6">
                  <c:v>0.3439635535307517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35616"/>
        <c:axId val="189937152"/>
      </c:barChart>
      <c:dateAx>
        <c:axId val="189935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9937152"/>
        <c:crosses val="autoZero"/>
        <c:auto val="1"/>
        <c:lblOffset val="100"/>
        <c:baseTimeUnit val="months"/>
      </c:dateAx>
      <c:valAx>
        <c:axId val="1899371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993561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enn1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1600" baseline="0" dirty="0" smtClean="0">
              <a:solidFill>
                <a:schemeClr val="bg1"/>
              </a:solidFill>
            </a:rPr>
            <a:t>Patient Panel</a:t>
          </a:r>
        </a:p>
        <a:p>
          <a:r>
            <a:rPr lang="en-US" sz="1600" baseline="0" dirty="0" smtClean="0">
              <a:solidFill>
                <a:schemeClr val="bg1"/>
              </a:solidFill>
            </a:rPr>
            <a:t>Growth</a:t>
          </a:r>
          <a:endParaRPr lang="en-US" sz="1600" baseline="0" dirty="0">
            <a:solidFill>
              <a:schemeClr val="bg1"/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/>
      <dgm:t>
        <a:bodyPr/>
        <a:lstStyle/>
        <a:p>
          <a:r>
            <a:rPr lang="en-US" sz="1600" baseline="0" dirty="0" smtClean="0">
              <a:solidFill>
                <a:schemeClr val="bg1"/>
              </a:solidFill>
            </a:rPr>
            <a:t>Referrals</a:t>
          </a:r>
          <a:endParaRPr lang="en-US" sz="1600" dirty="0">
            <a:solidFill>
              <a:schemeClr val="bg1"/>
            </a:solidFill>
          </a:endParaRPr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1E1A8527-A3B0-4204-9526-E7C9685F8CB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Master</a:t>
          </a:r>
        </a:p>
        <a:p>
          <a:r>
            <a:rPr lang="en-US" sz="1600" dirty="0" smtClean="0">
              <a:solidFill>
                <a:schemeClr val="bg1"/>
              </a:solidFill>
            </a:rPr>
            <a:t>Treatment</a:t>
          </a:r>
        </a:p>
        <a:p>
          <a:r>
            <a:rPr lang="en-US" sz="1600" dirty="0" smtClean="0">
              <a:solidFill>
                <a:schemeClr val="bg1"/>
              </a:solidFill>
            </a:rPr>
            <a:t>Plan</a:t>
          </a:r>
          <a:endParaRPr lang="en-US" sz="1600" dirty="0">
            <a:solidFill>
              <a:schemeClr val="bg1"/>
            </a:solidFill>
          </a:endParaRPr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/>
        </a:p>
      </dgm:t>
    </dgm:pt>
    <dgm:pt modelId="{45220C32-92E3-4D99-B720-31149B16D515}" type="sibTrans" cxnId="{AAD415A9-6971-4C21-BBCC-8CD0BC8727B5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Hypertension</a:t>
          </a:r>
        </a:p>
        <a:p>
          <a:r>
            <a:rPr lang="en-US" sz="1600" dirty="0" smtClean="0">
              <a:solidFill>
                <a:schemeClr val="bg1"/>
              </a:solidFill>
            </a:rPr>
            <a:t>Control</a:t>
          </a:r>
          <a:endParaRPr lang="en-US" sz="1600" dirty="0">
            <a:solidFill>
              <a:schemeClr val="bg1"/>
            </a:solidFill>
          </a:endParaRPr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704D0448-3B24-4D80-A62A-82D53BD2C2F7}" type="pres">
      <dgm:prSet presAssocID="{1BAD8522-E1D8-4100-9F9C-B922C6893C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49D44-F190-4ACE-A835-B8ADA6E20A8E}" type="pres">
      <dgm:prSet presAssocID="{EC912083-46BA-47EC-834F-B53C28E6D0BD}" presName="circ1" presStyleLbl="vennNode1" presStyleIdx="0" presStyleCnt="4"/>
      <dgm:spPr/>
      <dgm:t>
        <a:bodyPr/>
        <a:lstStyle/>
        <a:p>
          <a:endParaRPr lang="en-US"/>
        </a:p>
      </dgm:t>
    </dgm:pt>
    <dgm:pt modelId="{C29A7D3D-C70F-4DC9-A146-EE1832BE1F1C}" type="pres">
      <dgm:prSet presAssocID="{EC912083-46BA-47EC-834F-B53C28E6D0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EAB0-FA73-4896-AB8C-8976B72E1423}" type="pres">
      <dgm:prSet presAssocID="{F0ED2BDD-5EFF-4B2D-AF97-3470E2C34E25}" presName="circ2" presStyleLbl="vennNode1" presStyleIdx="1" presStyleCnt="4" custLinFactNeighborX="10845"/>
      <dgm:spPr/>
      <dgm:t>
        <a:bodyPr/>
        <a:lstStyle/>
        <a:p>
          <a:endParaRPr lang="en-US"/>
        </a:p>
      </dgm:t>
    </dgm:pt>
    <dgm:pt modelId="{53652C65-6D92-4D41-8BAC-D8680B5DE830}" type="pres">
      <dgm:prSet presAssocID="{F0ED2BDD-5EFF-4B2D-AF97-3470E2C34E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150F-EA6D-4FBF-A2C9-C7C1952DE758}" type="pres">
      <dgm:prSet presAssocID="{EE33DF1E-8F9C-4334-A6A3-B26F6CC659C7}" presName="circ3" presStyleLbl="vennNode1" presStyleIdx="2" presStyleCnt="4"/>
      <dgm:spPr/>
      <dgm:t>
        <a:bodyPr/>
        <a:lstStyle/>
        <a:p>
          <a:endParaRPr lang="en-US"/>
        </a:p>
      </dgm:t>
    </dgm:pt>
    <dgm:pt modelId="{5E446F3A-1A8D-4DFA-AD90-3C911617AE95}" type="pres">
      <dgm:prSet presAssocID="{EE33DF1E-8F9C-4334-A6A3-B26F6CC65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5A456-A662-4F5C-90A8-6357F00CE43C}" type="pres">
      <dgm:prSet presAssocID="{1E1A8527-A3B0-4204-9526-E7C9685F8CBD}" presName="circ4" presStyleLbl="vennNode1" presStyleIdx="3" presStyleCnt="4" custLinFactNeighborX="-7661"/>
      <dgm:spPr/>
      <dgm:t>
        <a:bodyPr/>
        <a:lstStyle/>
        <a:p>
          <a:endParaRPr lang="en-US"/>
        </a:p>
      </dgm:t>
    </dgm:pt>
    <dgm:pt modelId="{E1B3ADBD-0B1F-492E-851D-833ED94941C0}" type="pres">
      <dgm:prSet presAssocID="{1E1A8527-A3B0-4204-9526-E7C9685F8C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6A97E9ED-227A-4369-AF8F-1C71373FA786}" type="presOf" srcId="{F0ED2BDD-5EFF-4B2D-AF97-3470E2C34E25}" destId="{9113EAB0-FA73-4896-AB8C-8976B72E1423}" srcOrd="0" destOrd="0" presId="urn:microsoft.com/office/officeart/2005/8/layout/venn1"/>
    <dgm:cxn modelId="{224F6E88-F991-4811-923A-1401FDC238CA}" type="presOf" srcId="{1E1A8527-A3B0-4204-9526-E7C9685F8CBD}" destId="{B5E5A456-A662-4F5C-90A8-6357F00CE43C}" srcOrd="0" destOrd="0" presId="urn:microsoft.com/office/officeart/2005/8/layout/venn1"/>
    <dgm:cxn modelId="{902347EB-7C3A-4340-A38E-7AF43D3966DB}" type="presOf" srcId="{EE33DF1E-8F9C-4334-A6A3-B26F6CC659C7}" destId="{D3A4150F-EA6D-4FBF-A2C9-C7C1952DE758}" srcOrd="0" destOrd="0" presId="urn:microsoft.com/office/officeart/2005/8/layout/venn1"/>
    <dgm:cxn modelId="{33D98D65-4422-4352-AEE7-D9F3C4C217B1}" type="presOf" srcId="{F0ED2BDD-5EFF-4B2D-AF97-3470E2C34E25}" destId="{53652C65-6D92-4D41-8BAC-D8680B5DE830}" srcOrd="1" destOrd="0" presId="urn:microsoft.com/office/officeart/2005/8/layout/venn1"/>
    <dgm:cxn modelId="{15FFC268-30D9-49AE-A884-C1BAE39F6929}" type="presOf" srcId="{1E1A8527-A3B0-4204-9526-E7C9685F8CBD}" destId="{E1B3ADBD-0B1F-492E-851D-833ED94941C0}" srcOrd="1" destOrd="0" presId="urn:microsoft.com/office/officeart/2005/8/layout/venn1"/>
    <dgm:cxn modelId="{0866DA35-F403-4B2A-B1DC-A9638E5CC836}" type="presOf" srcId="{EC912083-46BA-47EC-834F-B53C28E6D0BD}" destId="{48D49D44-F190-4ACE-A835-B8ADA6E20A8E}" srcOrd="0" destOrd="0" presId="urn:microsoft.com/office/officeart/2005/8/layout/venn1"/>
    <dgm:cxn modelId="{ED2336DB-F75F-446F-9272-69069C34F0D7}" type="presOf" srcId="{EE33DF1E-8F9C-4334-A6A3-B26F6CC659C7}" destId="{5E446F3A-1A8D-4DFA-AD90-3C911617AE95}" srcOrd="1" destOrd="0" presId="urn:microsoft.com/office/officeart/2005/8/layout/venn1"/>
    <dgm:cxn modelId="{3EF21212-B983-4EE3-9756-2D6822B404A1}" type="presOf" srcId="{1BAD8522-E1D8-4100-9F9C-B922C6893C90}" destId="{704D0448-3B24-4D80-A62A-82D53BD2C2F7}" srcOrd="0" destOrd="0" presId="urn:microsoft.com/office/officeart/2005/8/layout/venn1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4657E147-BB70-4D0A-9D2C-D514EBA77C83}" type="presOf" srcId="{EC912083-46BA-47EC-834F-B53C28E6D0BD}" destId="{C29A7D3D-C70F-4DC9-A146-EE1832BE1F1C}" srcOrd="1" destOrd="0" presId="urn:microsoft.com/office/officeart/2005/8/layout/venn1"/>
    <dgm:cxn modelId="{4F791099-EAB7-411E-91A9-573E6F0D0FE7}" type="presParOf" srcId="{704D0448-3B24-4D80-A62A-82D53BD2C2F7}" destId="{48D49D44-F190-4ACE-A835-B8ADA6E20A8E}" srcOrd="0" destOrd="0" presId="urn:microsoft.com/office/officeart/2005/8/layout/venn1"/>
    <dgm:cxn modelId="{B27F497F-3C5E-4567-9A7D-5ACD64053C57}" type="presParOf" srcId="{704D0448-3B24-4D80-A62A-82D53BD2C2F7}" destId="{C29A7D3D-C70F-4DC9-A146-EE1832BE1F1C}" srcOrd="1" destOrd="0" presId="urn:microsoft.com/office/officeart/2005/8/layout/venn1"/>
    <dgm:cxn modelId="{473D492A-C53E-402E-8387-3D6B2AA8997A}" type="presParOf" srcId="{704D0448-3B24-4D80-A62A-82D53BD2C2F7}" destId="{9113EAB0-FA73-4896-AB8C-8976B72E1423}" srcOrd="2" destOrd="0" presId="urn:microsoft.com/office/officeart/2005/8/layout/venn1"/>
    <dgm:cxn modelId="{68943A5E-20B4-40D6-A03F-659F4AD2F5C8}" type="presParOf" srcId="{704D0448-3B24-4D80-A62A-82D53BD2C2F7}" destId="{53652C65-6D92-4D41-8BAC-D8680B5DE830}" srcOrd="3" destOrd="0" presId="urn:microsoft.com/office/officeart/2005/8/layout/venn1"/>
    <dgm:cxn modelId="{08B3F1CB-1B85-4BB0-A39E-EFCEE7B877BF}" type="presParOf" srcId="{704D0448-3B24-4D80-A62A-82D53BD2C2F7}" destId="{D3A4150F-EA6D-4FBF-A2C9-C7C1952DE758}" srcOrd="4" destOrd="0" presId="urn:microsoft.com/office/officeart/2005/8/layout/venn1"/>
    <dgm:cxn modelId="{23B3C050-65D9-4F01-9D6C-1C6A5E18353F}" type="presParOf" srcId="{704D0448-3B24-4D80-A62A-82D53BD2C2F7}" destId="{5E446F3A-1A8D-4DFA-AD90-3C911617AE95}" srcOrd="5" destOrd="0" presId="urn:microsoft.com/office/officeart/2005/8/layout/venn1"/>
    <dgm:cxn modelId="{8DA2AF89-85A8-4969-8A60-ADA6BF77DFB7}" type="presParOf" srcId="{704D0448-3B24-4D80-A62A-82D53BD2C2F7}" destId="{B5E5A456-A662-4F5C-90A8-6357F00CE43C}" srcOrd="6" destOrd="0" presId="urn:microsoft.com/office/officeart/2005/8/layout/venn1"/>
    <dgm:cxn modelId="{D8C09F0D-94C8-40F4-A153-9802F8D187CA}" type="presParOf" srcId="{704D0448-3B24-4D80-A62A-82D53BD2C2F7}" destId="{E1B3ADBD-0B1F-492E-851D-833ED94941C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49D44-F190-4ACE-A835-B8ADA6E20A8E}">
      <dsp:nvSpPr>
        <dsp:cNvPr id="0" name=""/>
        <dsp:cNvSpPr/>
      </dsp:nvSpPr>
      <dsp:spPr>
        <a:xfrm>
          <a:off x="1138554" y="45719"/>
          <a:ext cx="2377440" cy="23774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bg1"/>
              </a:solidFill>
            </a:rPr>
            <a:t>Patient Panel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bg1"/>
              </a:solidFill>
            </a:rPr>
            <a:t>Growth</a:t>
          </a:r>
          <a:endParaRPr lang="en-US" sz="1600" kern="1200" baseline="0" dirty="0">
            <a:solidFill>
              <a:schemeClr val="bg1"/>
            </a:solidFill>
          </a:endParaRPr>
        </a:p>
      </dsp:txBody>
      <dsp:txXfrm>
        <a:off x="1412875" y="365759"/>
        <a:ext cx="1828800" cy="754380"/>
      </dsp:txXfrm>
    </dsp:sp>
    <dsp:sp modelId="{9113EAB0-FA73-4896-AB8C-8976B72E1423}">
      <dsp:nvSpPr>
        <dsp:cNvPr id="0" name=""/>
        <dsp:cNvSpPr/>
      </dsp:nvSpPr>
      <dsp:spPr>
        <a:xfrm>
          <a:off x="2277109" y="1097279"/>
          <a:ext cx="2377440" cy="23774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bg1"/>
              </a:solidFill>
            </a:rPr>
            <a:t>Referrals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557270" y="1371600"/>
        <a:ext cx="914400" cy="1828800"/>
      </dsp:txXfrm>
    </dsp:sp>
    <dsp:sp modelId="{D3A4150F-EA6D-4FBF-A2C9-C7C1952DE758}">
      <dsp:nvSpPr>
        <dsp:cNvPr id="0" name=""/>
        <dsp:cNvSpPr/>
      </dsp:nvSpPr>
      <dsp:spPr>
        <a:xfrm>
          <a:off x="1138554" y="2148840"/>
          <a:ext cx="2377440" cy="23774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Hypertension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Control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12875" y="3451860"/>
        <a:ext cx="1828800" cy="754380"/>
      </dsp:txXfrm>
    </dsp:sp>
    <dsp:sp modelId="{B5E5A456-A662-4F5C-90A8-6357F00CE43C}">
      <dsp:nvSpPr>
        <dsp:cNvPr id="0" name=""/>
        <dsp:cNvSpPr/>
      </dsp:nvSpPr>
      <dsp:spPr>
        <a:xfrm>
          <a:off x="0" y="1097279"/>
          <a:ext cx="2377440" cy="23774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Master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Treatment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Plan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82880" y="1371600"/>
        <a:ext cx="914400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0.72762</cdr:x>
      <cdr:y>0.24537</cdr:y>
    </cdr:from>
    <cdr:to>
      <cdr:x>0.98762</cdr:x>
      <cdr:y>0.74537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3950" y="1009650"/>
          <a:ext cx="1309255" cy="205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u="sng" dirty="0"/>
            <a:t>SEPT 2014 </a:t>
          </a:r>
          <a:r>
            <a:rPr lang="en-US" sz="1100" u="sng" baseline="0" dirty="0" smtClean="0"/>
            <a:t>GOAL</a:t>
          </a:r>
        </a:p>
        <a:p xmlns:a="http://schemas.openxmlformats.org/drawingml/2006/main">
          <a:r>
            <a:rPr lang="en-US" sz="1100" u="sng" baseline="0" dirty="0" smtClean="0"/>
            <a:t>(</a:t>
          </a:r>
          <a:r>
            <a:rPr lang="en-US" sz="1100" u="sng" baseline="0" dirty="0"/>
            <a:t>CF to 9/2015)</a:t>
          </a:r>
        </a:p>
        <a:p xmlns:a="http://schemas.openxmlformats.org/drawingml/2006/main">
          <a:pPr algn="ctr"/>
          <a:r>
            <a:rPr lang="en-US" sz="1100" baseline="0" dirty="0">
              <a:solidFill>
                <a:srgbClr val="FF0000"/>
              </a:solidFill>
            </a:rPr>
            <a:t>750</a:t>
          </a:r>
        </a:p>
        <a:p xmlns:a="http://schemas.openxmlformats.org/drawingml/2006/main">
          <a:endParaRPr lang="en-US" sz="1100" u="sng" baseline="0" dirty="0" smtClean="0"/>
        </a:p>
        <a:p xmlns:a="http://schemas.openxmlformats.org/drawingml/2006/main">
          <a:r>
            <a:rPr lang="en-US" sz="1100" u="sng" baseline="0" dirty="0" smtClean="0"/>
            <a:t>SEPT </a:t>
          </a:r>
          <a:r>
            <a:rPr lang="en-US" sz="1100" u="sng" baseline="0" dirty="0"/>
            <a:t>2015 GOAL (CF to 9/2016)</a:t>
          </a:r>
        </a:p>
        <a:p xmlns:a="http://schemas.openxmlformats.org/drawingml/2006/main">
          <a:pPr algn="ctr"/>
          <a:r>
            <a:rPr lang="en-US" sz="1100" baseline="0" dirty="0">
              <a:solidFill>
                <a:srgbClr val="FF0000"/>
              </a:solidFill>
            </a:rPr>
            <a:t>2750</a:t>
          </a:r>
        </a:p>
        <a:p xmlns:a="http://schemas.openxmlformats.org/drawingml/2006/main">
          <a:endParaRPr lang="en-US" sz="1100" u="sng" baseline="0" dirty="0" smtClean="0"/>
        </a:p>
        <a:p xmlns:a="http://schemas.openxmlformats.org/drawingml/2006/main">
          <a:r>
            <a:rPr lang="en-US" sz="1100" u="sng" baseline="0" dirty="0" smtClean="0"/>
            <a:t>SEPT </a:t>
          </a:r>
          <a:r>
            <a:rPr lang="en-US" sz="1100" u="sng" baseline="0" dirty="0"/>
            <a:t>2016 GOAL (CF to 9/2017</a:t>
          </a:r>
        </a:p>
        <a:p xmlns:a="http://schemas.openxmlformats.org/drawingml/2006/main">
          <a:pPr algn="ctr"/>
          <a:r>
            <a:rPr lang="en-US" sz="1100" baseline="0" dirty="0">
              <a:solidFill>
                <a:srgbClr val="FF0000"/>
              </a:solidFill>
            </a:rPr>
            <a:t>5250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heat_beat_blue_6se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66800"/>
            <a:ext cx="9144000" cy="3086100"/>
          </a:xfrm>
          <a:prstGeom prst="rect">
            <a:avLst/>
          </a:prstGeom>
          <a:ln w="60325">
            <a:solidFill>
              <a:schemeClr val="tx1"/>
            </a:solidFill>
            <a:miter lim="800000"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860425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8" y="4648200"/>
            <a:ext cx="849604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849604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0200"/>
            <a:ext cx="849604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48200"/>
            <a:ext cx="849604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84960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527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412115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676400"/>
            <a:ext cx="2627313" cy="3352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6189"/>
            <a:ext cx="3581400" cy="40426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6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6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503543" cy="411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79504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19852"/>
          <a:stretch/>
        </p:blipFill>
        <p:spPr>
          <a:xfrm>
            <a:off x="0" y="1097280"/>
            <a:ext cx="9144000" cy="310896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860425"/>
          </a:xfrm>
        </p:spPr>
        <p:txBody>
          <a:bodyPr anchor="b"/>
          <a:lstStyle>
            <a:lvl1pPr algn="ctr">
              <a:defRPr b="1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8" y="4648200"/>
            <a:ext cx="849604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849604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0200"/>
            <a:ext cx="849604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48200"/>
            <a:ext cx="849604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84960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heat_beat_blue_thi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181600"/>
            <a:ext cx="9144000" cy="1428750"/>
          </a:xfrm>
          <a:prstGeom prst="rect">
            <a:avLst/>
          </a:prstGeom>
          <a:ln w="50800">
            <a:solidFill>
              <a:schemeClr val="tx1"/>
            </a:solidFill>
            <a:miter lim="8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849604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4" y="1551159"/>
            <a:ext cx="849604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9" y="762000"/>
            <a:ext cx="849604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24200"/>
            <a:ext cx="849604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84960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7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8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7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8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8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8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849604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4" y="1551159"/>
            <a:ext cx="849604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9" y="762000"/>
            <a:ext cx="849604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24200"/>
            <a:ext cx="849604" cy="83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849604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3" b="46644"/>
          <a:stretch/>
        </p:blipFill>
        <p:spPr>
          <a:xfrm>
            <a:off x="0" y="5212080"/>
            <a:ext cx="9144000" cy="146304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1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0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504"/>
            <a:ext cx="76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9504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heat_beat_blue_thin.wmv">
            <a:hlinkClick r:id="" action="ppaction://media"/>
          </p:cNvPr>
          <p:cNvPicPr>
            <a:picLocks noChangeAspect="1"/>
          </p:cNvPicPr>
          <p:nvPr userDrawn="1"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0" y="5181600"/>
            <a:ext cx="9144000" cy="1428750"/>
          </a:xfrm>
          <a:prstGeom prst="rect">
            <a:avLst/>
          </a:prstGeom>
          <a:ln w="50800">
            <a:solidFill>
              <a:schemeClr val="tx1"/>
            </a:solidFill>
            <a:miter lim="800000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9504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FFE4-B13F-42A1-A7BD-3E5A1A46667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F2D8-8CF8-4302-862B-3D3EE1D9802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4" y="4648200"/>
            <a:ext cx="849604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4" y="1551159"/>
            <a:ext cx="849604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9" y="762000"/>
            <a:ext cx="849604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24200"/>
            <a:ext cx="849604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84960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TelePsychiatry &amp; Integrated Outpatient Clinic</a:t>
            </a:r>
            <a:endParaRPr lang="en-US" dirty="0" smtClean="0"/>
          </a:p>
          <a:p>
            <a:r>
              <a:rPr lang="en-US" dirty="0" smtClean="0"/>
              <a:t>2015 – 2</a:t>
            </a:r>
            <a:r>
              <a:rPr lang="en-US" baseline="30000" dirty="0" smtClean="0"/>
              <a:t>nd</a:t>
            </a:r>
            <a:r>
              <a:rPr lang="en-US" dirty="0" smtClean="0"/>
              <a:t> Quarter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927225"/>
          </a:xfrm>
        </p:spPr>
        <p:txBody>
          <a:bodyPr>
            <a:normAutofit/>
          </a:bodyPr>
          <a:lstStyle/>
          <a:p>
            <a:r>
              <a:rPr lang="en-US" dirty="0" smtClean="0"/>
              <a:t>RHP 9 ROADSHOW</a:t>
            </a:r>
            <a:br>
              <a:rPr lang="en-US" dirty="0" smtClean="0"/>
            </a:br>
            <a:r>
              <a:rPr lang="en-US" dirty="0" smtClean="0"/>
              <a:t>Green Oaks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br>
              <a:rPr lang="en-US" dirty="0" smtClean="0"/>
            </a:br>
            <a:r>
              <a:rPr lang="en-US" dirty="0" smtClean="0"/>
              <a:t>Controlled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8200" y="1524000"/>
            <a:ext cx="2627313" cy="3352801"/>
          </a:xfrm>
        </p:spPr>
        <p:txBody>
          <a:bodyPr/>
          <a:lstStyle/>
          <a:p>
            <a:r>
              <a:rPr lang="en-US" dirty="0" smtClean="0"/>
              <a:t>Goal – 5% Above Baseline with one year of data</a:t>
            </a:r>
          </a:p>
          <a:p>
            <a:r>
              <a:rPr lang="en-US" u="sng" dirty="0" smtClean="0"/>
              <a:t>Baseline - &lt; 25%</a:t>
            </a:r>
          </a:p>
          <a:p>
            <a:r>
              <a:rPr lang="en-US" dirty="0" smtClean="0"/>
              <a:t>Nov </a:t>
            </a:r>
            <a:r>
              <a:rPr lang="en-US" dirty="0" smtClean="0"/>
              <a:t>14 – 65%</a:t>
            </a:r>
          </a:p>
          <a:p>
            <a:r>
              <a:rPr lang="en-US" dirty="0" smtClean="0"/>
              <a:t>Dec 14 – 78%</a:t>
            </a:r>
          </a:p>
          <a:p>
            <a:r>
              <a:rPr lang="en-US" dirty="0" smtClean="0"/>
              <a:t>Jan 15 – 45% </a:t>
            </a:r>
          </a:p>
          <a:p>
            <a:r>
              <a:rPr lang="en-US" dirty="0" smtClean="0"/>
              <a:t>Feb 15 – 75%</a:t>
            </a:r>
          </a:p>
          <a:p>
            <a:r>
              <a:rPr lang="en-US" dirty="0" smtClean="0"/>
              <a:t>Mar 15 – 60%</a:t>
            </a:r>
          </a:p>
          <a:p>
            <a:r>
              <a:rPr lang="en-US" dirty="0" smtClean="0"/>
              <a:t>Apr 15 – 49%</a:t>
            </a:r>
          </a:p>
          <a:p>
            <a:r>
              <a:rPr lang="en-US" dirty="0" smtClean="0"/>
              <a:t>May 15 – 34%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25467"/>
              </p:ext>
            </p:extLst>
          </p:nvPr>
        </p:nvGraphicFramePr>
        <p:xfrm>
          <a:off x="3575050" y="838200"/>
          <a:ext cx="53403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5" name="Picture 3" descr="C:\Users\wnd1029\Desktop\POWERPOINT TEMPLATES\patient_nurse_blood_pressure_pc_400_clr_51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5737"/>
            <a:ext cx="2438400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HOPE’S </a:t>
            </a:r>
            <a:r>
              <a:rPr lang="en-US" dirty="0" smtClean="0"/>
              <a:t>DOOR</a:t>
            </a:r>
            <a:br>
              <a:rPr lang="en-US" dirty="0" smtClean="0"/>
            </a:br>
            <a:r>
              <a:rPr lang="en-US" dirty="0" smtClean="0"/>
              <a:t>JEWISH FAMILY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UPCOMING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4800600"/>
            <a:ext cx="4191000" cy="1371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Questions ?</a:t>
            </a:r>
            <a:endParaRPr lang="en-US" sz="3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450"/>
            <a:ext cx="7484710" cy="42101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Tele-Psychiatry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DSRIP Project / 1115 Waiver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C:\Users\wnd1029\Desktop\POWERPOINT TEMPLATES\stethoscope_400_clr_88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1838"/>
            <a:ext cx="373380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3581400" cy="4419601"/>
          </a:xfrm>
        </p:spPr>
        <p:txBody>
          <a:bodyPr/>
          <a:lstStyle/>
          <a:p>
            <a:endParaRPr lang="en-US" sz="2000" u="sng" dirty="0" smtClean="0"/>
          </a:p>
          <a:p>
            <a:r>
              <a:rPr lang="en-US" sz="2400" u="sng" dirty="0" smtClean="0"/>
              <a:t>NUMBER OF CONSULTS</a:t>
            </a:r>
          </a:p>
          <a:p>
            <a:endParaRPr lang="en-US" sz="2000" dirty="0" smtClean="0"/>
          </a:p>
          <a:p>
            <a:r>
              <a:rPr lang="en-US" sz="2000" dirty="0" smtClean="0"/>
              <a:t>Expected - 3300 by 9/30/16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Actual as of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7/1/15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=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840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TelePsychiatry Metrics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91000" cy="4495800"/>
          </a:xfrm>
        </p:spPr>
        <p:txBody>
          <a:bodyPr>
            <a:normAutofit/>
          </a:bodyPr>
          <a:lstStyle/>
          <a:p>
            <a:endParaRPr lang="en-US" sz="2000" u="sng" dirty="0" smtClean="0"/>
          </a:p>
          <a:p>
            <a:r>
              <a:rPr lang="en-US" sz="2400" u="sng" dirty="0" smtClean="0">
                <a:effectLst/>
              </a:rPr>
              <a:t>NUMBER OF SITES OPENED</a:t>
            </a:r>
          </a:p>
          <a:p>
            <a:r>
              <a:rPr lang="en-US" sz="2000" dirty="0" smtClean="0"/>
              <a:t>Expected </a:t>
            </a:r>
            <a:r>
              <a:rPr lang="en-US" sz="2000" dirty="0" smtClean="0"/>
              <a:t>– 3 Per Demonstration Yr. </a:t>
            </a:r>
          </a:p>
          <a:p>
            <a:r>
              <a:rPr lang="en-US" sz="2000" dirty="0" smtClean="0"/>
              <a:t>Actual </a:t>
            </a:r>
            <a:r>
              <a:rPr lang="en-US" sz="2000" dirty="0" smtClean="0"/>
              <a:t>= 5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2 HCA Hospitals </a:t>
            </a:r>
            <a:r>
              <a:rPr lang="en-US" dirty="0" smtClean="0"/>
              <a:t>complete</a:t>
            </a:r>
          </a:p>
          <a:p>
            <a:pPr lvl="1"/>
            <a:r>
              <a:rPr lang="en-US" sz="1400" dirty="0" smtClean="0"/>
              <a:t>	(Plano &amp; Lewisville)</a:t>
            </a:r>
            <a:endParaRPr lang="en-US" sz="1400" dirty="0" smtClean="0"/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dirty="0" smtClean="0"/>
              <a:t>2 </a:t>
            </a:r>
            <a:r>
              <a:rPr lang="en-US" dirty="0" smtClean="0"/>
              <a:t>HCA Hospital </a:t>
            </a:r>
            <a:r>
              <a:rPr lang="en-US" dirty="0" smtClean="0"/>
              <a:t>implementing</a:t>
            </a:r>
          </a:p>
          <a:p>
            <a:pPr lvl="1"/>
            <a:r>
              <a:rPr lang="en-US" dirty="0" smtClean="0"/>
              <a:t>	(North Hills/Denton)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1 Non-HCA site </a:t>
            </a:r>
            <a:r>
              <a:rPr lang="en-US" dirty="0" smtClean="0"/>
              <a:t>complete</a:t>
            </a:r>
          </a:p>
          <a:p>
            <a:r>
              <a:rPr lang="en-US" dirty="0"/>
              <a:t>	</a:t>
            </a:r>
            <a:r>
              <a:rPr lang="en-US" dirty="0" smtClean="0"/>
              <a:t>(Homeward Bound)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1 </a:t>
            </a:r>
            <a:r>
              <a:rPr lang="en-US" dirty="0" smtClean="0"/>
              <a:t>Non-HCA sites </a:t>
            </a:r>
            <a:r>
              <a:rPr lang="en-US" dirty="0" smtClean="0"/>
              <a:t>implementing</a:t>
            </a:r>
          </a:p>
          <a:p>
            <a:r>
              <a:rPr lang="en-US" dirty="0"/>
              <a:t>	</a:t>
            </a:r>
            <a:r>
              <a:rPr lang="en-US" dirty="0" smtClean="0"/>
              <a:t>(Nexus)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54527"/>
            <a:ext cx="3810000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GOH</a:t>
            </a:r>
            <a:br>
              <a:rPr lang="en-US" sz="3200" dirty="0" smtClean="0"/>
            </a:br>
            <a:r>
              <a:rPr lang="en-US" sz="3200" dirty="0" smtClean="0"/>
              <a:t>TelePsychiatry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1676401"/>
            <a:ext cx="2514601" cy="3124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Metric Progress </a:t>
            </a:r>
          </a:p>
          <a:p>
            <a:r>
              <a:rPr lang="en-US" sz="2400" dirty="0" smtClean="0"/>
              <a:t>(blue)</a:t>
            </a:r>
          </a:p>
          <a:p>
            <a:endParaRPr lang="en-US" sz="2400" dirty="0" smtClean="0"/>
          </a:p>
          <a:p>
            <a:r>
              <a:rPr lang="en-US" sz="2400" dirty="0" smtClean="0"/>
              <a:t>Metric Projections (gray)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5204030" cy="388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1831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Assessor Consults Resulting in Tele-Psych Consults</a:t>
            </a:r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50058443"/>
              </p:ext>
            </p:extLst>
          </p:nvPr>
        </p:nvGraphicFramePr>
        <p:xfrm>
          <a:off x="533400" y="6096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9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TelePsychiatry Consults Full QPI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276600" cy="4800600"/>
          </a:xfrm>
        </p:spPr>
        <p:txBody>
          <a:bodyPr>
            <a:normAutofit fontScale="77500" lnSpcReduction="20000"/>
          </a:bodyPr>
          <a:lstStyle/>
          <a:p>
            <a:endParaRPr lang="en-US" u="sng" dirty="0" smtClean="0"/>
          </a:p>
          <a:p>
            <a:r>
              <a:rPr lang="en-US" u="sng" dirty="0" smtClean="0"/>
              <a:t>DEMONSTRATION </a:t>
            </a:r>
            <a:r>
              <a:rPr lang="en-US" u="sng" dirty="0"/>
              <a:t>YEAR 2</a:t>
            </a:r>
          </a:p>
          <a:p>
            <a:pPr lvl="2"/>
            <a:r>
              <a:rPr lang="en-US" dirty="0" smtClean="0"/>
              <a:t>    (</a:t>
            </a:r>
            <a:r>
              <a:rPr lang="en-US" dirty="0"/>
              <a:t>10/1/2012 – 9/30/2013)</a:t>
            </a:r>
          </a:p>
          <a:p>
            <a:pPr lvl="2"/>
            <a:r>
              <a:rPr lang="en-US" dirty="0" smtClean="0"/>
              <a:t>        Needs </a:t>
            </a:r>
            <a:r>
              <a:rPr lang="en-US" dirty="0"/>
              <a:t>Assessment</a:t>
            </a:r>
          </a:p>
          <a:p>
            <a:endParaRPr lang="en-US" u="sng" dirty="0"/>
          </a:p>
          <a:p>
            <a:r>
              <a:rPr lang="en-US" u="sng" dirty="0"/>
              <a:t>DEMONSTRATION YEAR 3</a:t>
            </a:r>
          </a:p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10/1/2013 – 9/30/2014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Carry Forward 9/2015</a:t>
            </a:r>
            <a:endParaRPr lang="en-US" dirty="0"/>
          </a:p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FF00"/>
                </a:solidFill>
              </a:rPr>
              <a:t>Deliver </a:t>
            </a:r>
            <a:r>
              <a:rPr lang="en-US" dirty="0">
                <a:solidFill>
                  <a:srgbClr val="FFFF00"/>
                </a:solidFill>
              </a:rPr>
              <a:t>1000 Consults</a:t>
            </a:r>
          </a:p>
          <a:p>
            <a:endParaRPr lang="en-US" u="sng" dirty="0"/>
          </a:p>
          <a:p>
            <a:r>
              <a:rPr lang="en-US" u="sng" dirty="0"/>
              <a:t>DEMONSTRATION YEAR 4</a:t>
            </a:r>
          </a:p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10/1/2014 – 9/30/2015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Carry Forward 9/2016</a:t>
            </a:r>
            <a:endParaRPr lang="en-US" dirty="0"/>
          </a:p>
          <a:p>
            <a:r>
              <a:rPr lang="en-US" dirty="0" smtClean="0"/>
              <a:t>        Deliver </a:t>
            </a:r>
            <a:r>
              <a:rPr lang="en-US" dirty="0"/>
              <a:t>2300 </a:t>
            </a:r>
            <a:r>
              <a:rPr lang="en-US" dirty="0" err="1" smtClean="0"/>
              <a:t>Adtl</a:t>
            </a:r>
            <a:r>
              <a:rPr lang="en-US" dirty="0" smtClean="0"/>
              <a:t>. </a:t>
            </a:r>
            <a:r>
              <a:rPr lang="en-US" dirty="0"/>
              <a:t>Consults</a:t>
            </a:r>
          </a:p>
          <a:p>
            <a:endParaRPr lang="en-US" dirty="0"/>
          </a:p>
          <a:p>
            <a:r>
              <a:rPr lang="en-US" u="sng" dirty="0"/>
              <a:t>DEMONSTRATION YEAR 5</a:t>
            </a:r>
          </a:p>
          <a:p>
            <a:r>
              <a:rPr lang="en-US" dirty="0" smtClean="0"/>
              <a:t>    (</a:t>
            </a:r>
            <a:r>
              <a:rPr lang="en-US" dirty="0"/>
              <a:t>10/1/2015 – 9/30/2016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Carry Forward 9/2017</a:t>
            </a:r>
            <a:endParaRPr lang="en-US" dirty="0"/>
          </a:p>
          <a:p>
            <a:r>
              <a:rPr lang="en-US" dirty="0" smtClean="0"/>
              <a:t>        Deliver </a:t>
            </a:r>
            <a:r>
              <a:rPr lang="en-US" dirty="0"/>
              <a:t>2400 </a:t>
            </a:r>
            <a:r>
              <a:rPr lang="en-US" dirty="0" err="1" smtClean="0"/>
              <a:t>Adtl</a:t>
            </a:r>
            <a:r>
              <a:rPr lang="en-US" dirty="0" smtClean="0"/>
              <a:t>. </a:t>
            </a:r>
            <a:r>
              <a:rPr lang="en-US" dirty="0" smtClean="0"/>
              <a:t>Consults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8086759"/>
              </p:ext>
            </p:extLst>
          </p:nvPr>
        </p:nvGraphicFramePr>
        <p:xfrm>
          <a:off x="4038600" y="1600200"/>
          <a:ext cx="464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clinic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DSRIP Project / 1115 Waiver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526"/>
            <a:ext cx="2627313" cy="3074474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Integrated Clinic Metrics</a:t>
            </a:r>
            <a:endParaRPr lang="en-US" sz="360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10856"/>
              </p:ext>
            </p:extLst>
          </p:nvPr>
        </p:nvGraphicFramePr>
        <p:xfrm>
          <a:off x="3575050" y="838200"/>
          <a:ext cx="46545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219200"/>
            <a:ext cx="2627313" cy="3810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wnd1029\Desktop\POWERPOINT TEMPLATES\brain_therapy_400_clr_159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57400"/>
            <a:ext cx="26416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Panel Growth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Expected  by 9/2015 - 750</a:t>
            </a:r>
          </a:p>
          <a:p>
            <a:endParaRPr lang="en-US" dirty="0" smtClean="0"/>
          </a:p>
          <a:p>
            <a:r>
              <a:rPr lang="en-US" dirty="0" smtClean="0"/>
              <a:t>Actual as of </a:t>
            </a:r>
            <a:r>
              <a:rPr lang="en-US" dirty="0" smtClean="0"/>
              <a:t>7/1/15 </a:t>
            </a:r>
            <a:r>
              <a:rPr lang="en-US" dirty="0" smtClean="0"/>
              <a:t>= </a:t>
            </a:r>
            <a:r>
              <a:rPr lang="en-US" dirty="0" smtClean="0"/>
              <a:t>1125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~~~~~~~~~~~~~~~~</a:t>
            </a:r>
          </a:p>
          <a:p>
            <a:endParaRPr lang="en-US" dirty="0"/>
          </a:p>
          <a:p>
            <a:r>
              <a:rPr lang="en-US" dirty="0" smtClean="0"/>
              <a:t>Expected by 9/2016 – 2750</a:t>
            </a:r>
          </a:p>
          <a:p>
            <a:endParaRPr lang="en-US" dirty="0"/>
          </a:p>
          <a:p>
            <a:r>
              <a:rPr lang="en-US" dirty="0" smtClean="0"/>
              <a:t>Expected by 9/2017 - 5250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 descr="C:\Users\wnd1029\Desktop\POWERPOINT TEMPLATES\doctor_network_people_400_clr_152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50"/>
            <a:ext cx="31147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13217"/>
              </p:ext>
            </p:extLst>
          </p:nvPr>
        </p:nvGraphicFramePr>
        <p:xfrm>
          <a:off x="3575050" y="838200"/>
          <a:ext cx="50355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8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A3B563"/>
      </a:hlink>
      <a:folHlink>
        <a:srgbClr val="7FAF8E"/>
      </a:folHlink>
    </a:clrScheme>
    <a:fontScheme name="Custom 5">
      <a:majorFont>
        <a:latin typeface="Gill Sans M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237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RHP 9 ROADSHOW Green Oaks Hospital</vt:lpstr>
      <vt:lpstr>Tele-Psychiatry</vt:lpstr>
      <vt:lpstr>TelePsychiatry Metrics</vt:lpstr>
      <vt:lpstr>GOH TelePsychiatry</vt:lpstr>
      <vt:lpstr>Assessor Consults Resulting in Tele-Psych Consults</vt:lpstr>
      <vt:lpstr>TelePsychiatry Consults Full QPI</vt:lpstr>
      <vt:lpstr>Integrated clinic</vt:lpstr>
      <vt:lpstr>Integrated Clinic Metrics</vt:lpstr>
      <vt:lpstr>Patient Panel Growth </vt:lpstr>
      <vt:lpstr>Hypertension Controlled</vt:lpstr>
      <vt:lpstr>HOPE’S DOOR JEWISH FAMILY SERVICES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Johnson Tamara - Dallas</cp:lastModifiedBy>
  <cp:revision>100</cp:revision>
  <dcterms:created xsi:type="dcterms:W3CDTF">2010-02-04T15:40:33Z</dcterms:created>
  <dcterms:modified xsi:type="dcterms:W3CDTF">2015-07-15T12:27:19Z</dcterms:modified>
</cp:coreProperties>
</file>